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91" r:id="rId3"/>
    <p:sldId id="273" r:id="rId4"/>
    <p:sldId id="257" r:id="rId5"/>
    <p:sldId id="259" r:id="rId6"/>
    <p:sldId id="260" r:id="rId7"/>
    <p:sldId id="258" r:id="rId8"/>
    <p:sldId id="274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9" r:id="rId17"/>
    <p:sldId id="271" r:id="rId18"/>
    <p:sldId id="272" r:id="rId19"/>
    <p:sldId id="275" r:id="rId20"/>
    <p:sldId id="276" r:id="rId21"/>
    <p:sldId id="287" r:id="rId22"/>
    <p:sldId id="288" r:id="rId23"/>
    <p:sldId id="285" r:id="rId24"/>
    <p:sldId id="286" r:id="rId25"/>
    <p:sldId id="290" r:id="rId26"/>
    <p:sldId id="277" r:id="rId27"/>
    <p:sldId id="280" r:id="rId28"/>
    <p:sldId id="278" r:id="rId29"/>
    <p:sldId id="283" r:id="rId30"/>
    <p:sldId id="284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276" y="-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735-8E02-4E31-B7B7-699494C8A105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90917-3B5E-475C-A7F1-1C7D864EF3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735-8E02-4E31-B7B7-699494C8A105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90917-3B5E-475C-A7F1-1C7D864EF3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735-8E02-4E31-B7B7-699494C8A105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90917-3B5E-475C-A7F1-1C7D864EF3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735-8E02-4E31-B7B7-699494C8A105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90917-3B5E-475C-A7F1-1C7D864EF3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735-8E02-4E31-B7B7-699494C8A105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90917-3B5E-475C-A7F1-1C7D864EF3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735-8E02-4E31-B7B7-699494C8A105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90917-3B5E-475C-A7F1-1C7D864EF3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735-8E02-4E31-B7B7-699494C8A105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90917-3B5E-475C-A7F1-1C7D864EF3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735-8E02-4E31-B7B7-699494C8A105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90917-3B5E-475C-A7F1-1C7D864EF3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735-8E02-4E31-B7B7-699494C8A105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5690917-3B5E-475C-A7F1-1C7D864EF32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735-8E02-4E31-B7B7-699494C8A105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90917-3B5E-475C-A7F1-1C7D864EF3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735-8E02-4E31-B7B7-699494C8A105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90917-3B5E-475C-A7F1-1C7D864EF3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332B735-8E02-4E31-B7B7-699494C8A105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5690917-3B5E-475C-A7F1-1C7D864EF321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azbez.com/sites/azbez.com/files/images/005_kopiya1.preview.jpg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azbez.com/sites/azbez.com/files/images/005_3.preview.jpg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azbez.com/sites/azbez.com/files/images/005_4.preview.jpg" TargetMode="Externa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azbez.com/sites/azbez.com/files/images/006_kopiya_1.preview.jpg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azbez.com/sites/azbez.com/files/images/006_kopiya_2.preview.jpg" TargetMode="Externa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azbez.com/sites/azbez.com/files/images/007_kopiya_1.preview.jpg" TargetMode="Externa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azbez.com/sites/azbez.com/files/images/007_kopiya_2.preview.jpg" TargetMode="Externa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azbez.com/sites/azbez.com/files/images/007_kopiya.preview.jpg" TargetMode="Externa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://azbez.com/sites/azbez.com/files/images/008_kopiya_2.preview.jpg" TargetMode="Externa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dirty="0" smtClean="0"/>
              <a:t>БЕЗОПАСНОСТЬ </a:t>
            </a:r>
            <a:r>
              <a:rPr lang="ru-RU" dirty="0"/>
              <a:t>НА ВОДЕ</a:t>
            </a:r>
            <a:br>
              <a:rPr lang="ru-RU" dirty="0"/>
            </a:br>
            <a:r>
              <a:rPr lang="ru-RU" dirty="0" smtClean="0"/>
              <a:t> </a:t>
            </a:r>
            <a:r>
              <a:rPr lang="ru-RU" dirty="0" smtClean="0"/>
              <a:t>Лето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4293096"/>
            <a:ext cx="7854696" cy="1752600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Дорогие ребята , вы находитесь на дистанционном обучении, но не смотря на это – летние каникулы вас не обойдут)) Готовиться к ним надо заранее . Мы предлагаем просмотреть презентацию и подтверждением просмотра будет Ваш « </a:t>
            </a:r>
            <a:r>
              <a:rPr lang="ru-RU" dirty="0" err="1" smtClean="0"/>
              <a:t>Лайк</a:t>
            </a:r>
            <a:r>
              <a:rPr lang="ru-RU" dirty="0" smtClean="0"/>
              <a:t>».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3058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Купайтесь только на благоустроенном пляже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032" y="1916832"/>
            <a:ext cx="5334000" cy="463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58274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305800" cy="1143000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 smtClean="0"/>
              <a:t>Условия для безопасного купания</a:t>
            </a:r>
            <a:endParaRPr lang="ru-RU" sz="4400" b="1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928662" y="2000240"/>
          <a:ext cx="7405718" cy="43558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19504"/>
                <a:gridCol w="3786214"/>
              </a:tblGrid>
              <a:tr h="1294910"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Дно реки</a:t>
                      </a:r>
                    </a:p>
                    <a:p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Быть пологим, ровным,</a:t>
                      </a:r>
                      <a:r>
                        <a:rPr lang="ru-RU" sz="2400" b="1" baseline="0" dirty="0" smtClean="0"/>
                        <a:t> плотным, лучше песчаным</a:t>
                      </a:r>
                      <a:endParaRPr lang="ru-RU" sz="2400" b="1" dirty="0"/>
                    </a:p>
                  </a:txBody>
                  <a:tcPr/>
                </a:tc>
              </a:tr>
              <a:tr h="1020299"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Скорость течения </a:t>
                      </a:r>
                    </a:p>
                    <a:p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Не более 10 м/ с</a:t>
                      </a:r>
                      <a:endParaRPr lang="ru-RU" sz="2400" b="1" dirty="0"/>
                    </a:p>
                  </a:txBody>
                  <a:tcPr/>
                </a:tc>
              </a:tr>
              <a:tr h="1020299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rgbClr val="002060"/>
                          </a:solidFill>
                        </a:rPr>
                        <a:t>Температура воды</a:t>
                      </a:r>
                    </a:p>
                    <a:p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>
                          <a:solidFill>
                            <a:srgbClr val="002060"/>
                          </a:solidFill>
                        </a:rPr>
                        <a:t>Не  ниже +</a:t>
                      </a:r>
                      <a:r>
                        <a:rPr lang="ru-RU" sz="2400" b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18 </a:t>
                      </a:r>
                      <a:r>
                        <a:rPr lang="ru-RU" sz="2400" b="1" kern="1200" baseline="300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0 </a:t>
                      </a:r>
                      <a:r>
                        <a:rPr lang="ru-RU" sz="2400" b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С</a:t>
                      </a:r>
                    </a:p>
                    <a:p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1020299"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Глубина реки для не умеющих плавать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Не глубже 1, 2 м</a:t>
                      </a:r>
                      <a:endParaRPr lang="ru-RU" sz="24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400" b="1" dirty="0" smtClean="0"/>
              <a:t>Не переохлаждайтесь и не перегревайтесь</a:t>
            </a:r>
            <a:endParaRPr lang="ru-RU" sz="4400" b="1" dirty="0"/>
          </a:p>
        </p:txBody>
      </p:sp>
      <p:pic>
        <p:nvPicPr>
          <p:cNvPr id="1026" name="Рисунок 2" descr="http://azbez.com/sites/azbez.com/files/images/005_kopiya1.300x300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1828598"/>
            <a:ext cx="8264657" cy="47436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400" b="1" dirty="0" smtClean="0"/>
              <a:t>После приема пищи сделайте перерыв 1,5-2 часа</a:t>
            </a:r>
            <a:endParaRPr lang="ru-RU" sz="4400" b="1" dirty="0"/>
          </a:p>
        </p:txBody>
      </p:sp>
      <p:pic>
        <p:nvPicPr>
          <p:cNvPr id="3076" name="Picture 4" descr="http://anime.com.ru/modules/coppermine/albums_for_animecomru_users/users/111161/interm_101161_134026717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86182" y="2000240"/>
            <a:ext cx="5076825" cy="3810000"/>
          </a:xfrm>
          <a:prstGeom prst="rect">
            <a:avLst/>
          </a:prstGeom>
          <a:noFill/>
        </p:spPr>
      </p:pic>
      <p:pic>
        <p:nvPicPr>
          <p:cNvPr id="3078" name="Picture 6" descr="http://mp3dot.ru/images/art/5/8/4/2/b_5842af0dd1d5dd9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3786190"/>
            <a:ext cx="3571900" cy="285752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1285860"/>
            <a:ext cx="8305800" cy="1143000"/>
          </a:xfrm>
        </p:spPr>
        <p:txBody>
          <a:bodyPr>
            <a:noAutofit/>
          </a:bodyPr>
          <a:lstStyle/>
          <a:p>
            <a:pPr algn="ctr"/>
            <a:r>
              <a:rPr lang="ru-RU" sz="4400" b="1" dirty="0" smtClean="0"/>
              <a:t>Не купайтесь при температуре воды ниже 18 градусов,</a:t>
            </a:r>
            <a:br>
              <a:rPr lang="ru-RU" sz="4400" b="1" dirty="0" smtClean="0"/>
            </a:br>
            <a:r>
              <a:rPr lang="ru-RU" sz="4400" b="1" dirty="0" smtClean="0"/>
              <a:t> а воздуха ниже 22 градусов</a:t>
            </a:r>
            <a:endParaRPr lang="ru-RU" sz="4400" b="1" dirty="0"/>
          </a:p>
        </p:txBody>
      </p:sp>
      <p:pic>
        <p:nvPicPr>
          <p:cNvPr id="29698" name="Picture 2" descr="http://www.anapakurort.info/forum/userpix2011/08b/2_X_20110820_6423_2.jpg"/>
          <p:cNvPicPr>
            <a:picLocks noChangeAspect="1" noChangeArrowheads="1"/>
          </p:cNvPicPr>
          <p:nvPr/>
        </p:nvPicPr>
        <p:blipFill>
          <a:blip r:embed="rId2"/>
          <a:srcRect b="14062"/>
          <a:stretch>
            <a:fillRect/>
          </a:stretch>
        </p:blipFill>
        <p:spPr bwMode="auto">
          <a:xfrm>
            <a:off x="1714480" y="2571744"/>
            <a:ext cx="6096000" cy="39290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643050"/>
            <a:ext cx="83058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900" b="1" dirty="0" smtClean="0"/>
              <a:t> Не находитесь длительное время под палящими лучами солнца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050" name="Рисунок 3" descr="http://azbez.com/sites/azbez.com/files/images/005_3.300x300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2214554"/>
            <a:ext cx="7084130" cy="4066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400" b="1" dirty="0" smtClean="0"/>
              <a:t>В холодную воду заходи не сразу, а постепенно</a:t>
            </a:r>
            <a:endParaRPr lang="ru-RU" sz="4400" b="1" dirty="0"/>
          </a:p>
        </p:txBody>
      </p:sp>
      <p:pic>
        <p:nvPicPr>
          <p:cNvPr id="3" name="Picture 10" descr="D:\Семейная\Ирина\Анимашки\прав купан 8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2014363"/>
            <a:ext cx="6643734" cy="44724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900" b="1" dirty="0" smtClean="0"/>
              <a:t>Не купайтесь во время шторма</a:t>
            </a:r>
            <a:endParaRPr lang="ru-RU" dirty="0"/>
          </a:p>
        </p:txBody>
      </p:sp>
      <p:pic>
        <p:nvPicPr>
          <p:cNvPr id="30722" name="Рисунок 4" descr="http://azbez.com/sites/azbez.com/files/images/005_4.300x300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2214554"/>
            <a:ext cx="6969912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857232"/>
            <a:ext cx="8305800" cy="1296152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/>
              <a:t>Не купайтесь у крутых обрывистых берегов  с сильным течением, в заболоченных и заросших растительностью местах</a:t>
            </a:r>
            <a:endParaRPr lang="ru-RU" sz="3200" b="1" dirty="0"/>
          </a:p>
        </p:txBody>
      </p:sp>
      <p:pic>
        <p:nvPicPr>
          <p:cNvPr id="31746" name="Рисунок 5" descr="http://azbez.com/sites/azbez.com/files/images/006_kopiya_1.300x300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2214554"/>
            <a:ext cx="7858180" cy="4510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Не подплывайте</a:t>
            </a:r>
            <a:br>
              <a:rPr lang="ru-RU" b="1" dirty="0" smtClean="0"/>
            </a:br>
            <a:r>
              <a:rPr lang="ru-RU" b="1" dirty="0" smtClean="0"/>
              <a:t> к проходящим судам</a:t>
            </a:r>
            <a:endParaRPr lang="ru-RU" b="1" dirty="0"/>
          </a:p>
        </p:txBody>
      </p:sp>
      <p:pic>
        <p:nvPicPr>
          <p:cNvPr id="32770" name="Рисунок 6" descr="http://azbez.com/sites/azbez.com/files/images/006_kopiya_2.300x300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2214553"/>
            <a:ext cx="7786742" cy="4469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214422"/>
            <a:ext cx="83058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900" b="1" dirty="0" smtClean="0"/>
              <a:t>Не забирайтесь на технические предупредительные знаки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3794" name="Picture 2" descr="http://azbez.com/sites/azbez.com/files/images/006_kopiya_2.previe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2143116"/>
            <a:ext cx="7143750" cy="40862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1571612"/>
            <a:ext cx="83058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900" b="1" dirty="0" smtClean="0"/>
              <a:t>Не стойте и на играйте в местах, с которых можно упасть в воду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4818" name="Рисунок 7" descr="http://azbez.com/sites/azbez.com/files/images/007_kopiya_1.300x300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2428868"/>
            <a:ext cx="6500858" cy="3731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285860"/>
            <a:ext cx="8305800" cy="1143000"/>
          </a:xfrm>
        </p:spPr>
        <p:txBody>
          <a:bodyPr>
            <a:noAutofit/>
          </a:bodyPr>
          <a:lstStyle/>
          <a:p>
            <a:pPr algn="ctr"/>
            <a:r>
              <a:rPr lang="ru-RU" sz="4400" b="1" dirty="0" smtClean="0"/>
              <a:t>Не ныряйте в незнакомых местах. Неизвестно, что там может оказаться на дне</a:t>
            </a:r>
            <a:endParaRPr lang="ru-RU" sz="4400" b="1" dirty="0"/>
          </a:p>
        </p:txBody>
      </p:sp>
      <p:pic>
        <p:nvPicPr>
          <p:cNvPr id="35842" name="Рисунок 8" descr="http://azbez.com/sites/azbez.com/files/images/007_kopiya_2.300x300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2357430"/>
            <a:ext cx="6969912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714356"/>
            <a:ext cx="8305800" cy="1143000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/>
              <a:t>Не заплывайте на надувных плавательных средствах за границы пляжа. </a:t>
            </a:r>
            <a:r>
              <a:rPr lang="ru-RU" sz="3600" b="1" dirty="0" smtClean="0"/>
              <a:t>И</a:t>
            </a:r>
            <a:r>
              <a:rPr lang="ru-RU" sz="3600" b="1" dirty="0" smtClean="0"/>
              <a:t>х </a:t>
            </a:r>
            <a:r>
              <a:rPr lang="ru-RU" sz="3600" b="1" dirty="0"/>
              <a:t>может отнести накатной </a:t>
            </a:r>
            <a:r>
              <a:rPr lang="ru-RU" sz="3600" b="1" dirty="0" smtClean="0"/>
              <a:t>волной. Они </a:t>
            </a:r>
            <a:r>
              <a:rPr lang="ru-RU" sz="3600" b="1" dirty="0" smtClean="0"/>
              <a:t>могут неожиданно </a:t>
            </a:r>
            <a:r>
              <a:rPr lang="ru-RU" sz="3600" b="1" dirty="0" smtClean="0"/>
              <a:t>лопнуть. </a:t>
            </a:r>
            <a:endParaRPr lang="ru-RU" sz="3600" b="1" dirty="0"/>
          </a:p>
        </p:txBody>
      </p:sp>
      <p:pic>
        <p:nvPicPr>
          <p:cNvPr id="37890" name="Picture 2" descr="http://pro.fessor.ru/tw_files2/urls_4/15/d-14523/14523_html_m7593572a.png"/>
          <p:cNvPicPr>
            <a:picLocks noChangeAspect="1" noChangeArrowheads="1"/>
          </p:cNvPicPr>
          <p:nvPr/>
        </p:nvPicPr>
        <p:blipFill>
          <a:blip r:embed="rId2"/>
          <a:srcRect t="23246"/>
          <a:stretch>
            <a:fillRect/>
          </a:stretch>
        </p:blipFill>
        <p:spPr bwMode="auto">
          <a:xfrm>
            <a:off x="3071802" y="2043262"/>
            <a:ext cx="5838816" cy="44575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1714488"/>
            <a:ext cx="8305800" cy="1143000"/>
          </a:xfrm>
        </p:spPr>
        <p:txBody>
          <a:bodyPr>
            <a:noAutofit/>
          </a:bodyPr>
          <a:lstStyle/>
          <a:p>
            <a:pPr algn="ctr"/>
            <a:r>
              <a:rPr lang="ru-RU" sz="4400" b="1" dirty="0" smtClean="0"/>
              <a:t>Не используйте для передвижения по водоему самодельные плоты</a:t>
            </a:r>
            <a:r>
              <a:rPr lang="ru-RU" sz="4400" dirty="0" smtClean="0"/>
              <a:t/>
            </a:r>
            <a:br>
              <a:rPr lang="ru-RU" sz="4400" dirty="0" smtClean="0"/>
            </a:br>
            <a:endParaRPr lang="ru-RU" sz="4400" dirty="0"/>
          </a:p>
        </p:txBody>
      </p:sp>
      <p:pic>
        <p:nvPicPr>
          <p:cNvPr id="38914" name="Рисунок 9" descr="http://azbez.com/sites/azbez.com/files/images/007_kopiya.300x300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2285992"/>
            <a:ext cx="6786610" cy="3895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400" b="1" dirty="0" smtClean="0"/>
              <a:t>Не ходите по илистому и заросшему водорослями дну</a:t>
            </a:r>
            <a:endParaRPr lang="ru-RU" sz="4400" b="1" dirty="0"/>
          </a:p>
        </p:txBody>
      </p:sp>
      <p:pic>
        <p:nvPicPr>
          <p:cNvPr id="44034" name="Picture 2" descr="http://azbez.com/azbez/azbez/sites/azbez.com/files/images/008_kopiya_1.previe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2285992"/>
            <a:ext cx="7143750" cy="40862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b="1" dirty="0" smtClean="0"/>
              <a:t>Не боритесь с сильным течением. Плывите по течению постепенно приближаясь к берегу</a:t>
            </a:r>
            <a:endParaRPr lang="ru-RU" sz="4000" b="1" dirty="0"/>
          </a:p>
        </p:txBody>
      </p:sp>
      <p:pic>
        <p:nvPicPr>
          <p:cNvPr id="40962" name="Рисунок 11" descr="http://azbez.com/sites/azbez.com/files/images/008_kopiya_2.300x300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2071678"/>
            <a:ext cx="7858180" cy="4510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071546"/>
            <a:ext cx="8305800" cy="1143000"/>
          </a:xfrm>
        </p:spPr>
        <p:txBody>
          <a:bodyPr>
            <a:noAutofit/>
          </a:bodyPr>
          <a:lstStyle/>
          <a:p>
            <a:pPr algn="ctr"/>
            <a:r>
              <a:rPr lang="ru-RU" sz="4400" b="1" dirty="0" smtClean="0"/>
              <a:t>Самый лучший способ чувствовать себя уверенно на воде – научиться плавать</a:t>
            </a:r>
            <a:endParaRPr lang="ru-RU" sz="4400" b="1" dirty="0"/>
          </a:p>
        </p:txBody>
      </p:sp>
      <p:pic>
        <p:nvPicPr>
          <p:cNvPr id="45058" name="Picture 2" descr="http://eh-zhiznya.ru/7ia/devushka_plyve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43306" y="2214554"/>
            <a:ext cx="5226316" cy="3452823"/>
          </a:xfrm>
          <a:prstGeom prst="rect">
            <a:avLst/>
          </a:prstGeom>
          <a:noFill/>
        </p:spPr>
      </p:pic>
      <p:pic>
        <p:nvPicPr>
          <p:cNvPr id="45060" name="Picture 4" descr="http://static8.depositphotos.com/1337688/866/i/950/depositphotos_8661655-A-swimming-man-is-holding-his-thumb-u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4214794"/>
            <a:ext cx="3980357" cy="26432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400" b="1" dirty="0" smtClean="0"/>
              <a:t>Необходимо научиться</a:t>
            </a:r>
            <a:br>
              <a:rPr lang="ru-RU" sz="4400" b="1" dirty="0" smtClean="0"/>
            </a:br>
            <a:r>
              <a:rPr lang="ru-RU" sz="4400" b="1" dirty="0" smtClean="0"/>
              <a:t> отдыхать на воде</a:t>
            </a:r>
            <a:endParaRPr lang="ru-RU" sz="4400" b="1" dirty="0"/>
          </a:p>
        </p:txBody>
      </p:sp>
      <p:pic>
        <p:nvPicPr>
          <p:cNvPr id="46082" name="Picture 2" descr="http://old.mr-msk.ru/netcat_files/Image/detskoe_plavanie_zvezda_52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000240"/>
            <a:ext cx="4091603" cy="2714622"/>
          </a:xfrm>
          <a:prstGeom prst="rect">
            <a:avLst/>
          </a:prstGeom>
          <a:noFill/>
        </p:spPr>
      </p:pic>
      <p:pic>
        <p:nvPicPr>
          <p:cNvPr id="46084" name="Picture 4" descr="http://old.mr-msk.ru/netcat_files/Image/detskoe_plavanie_poplavok_52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4" y="3429000"/>
            <a:ext cx="4524372" cy="309745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28596" y="4572008"/>
            <a:ext cx="3214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</a:rPr>
              <a:t>«Звёздочка»</a:t>
            </a:r>
            <a:endParaRPr lang="ru-RU" sz="2800" dirty="0">
              <a:solidFill>
                <a:schemeClr val="tx2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15074" y="3214686"/>
            <a:ext cx="2571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«Поплавок»</a:t>
            </a:r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7" name="Стрелка вниз 6"/>
          <p:cNvSpPr/>
          <p:nvPr/>
        </p:nvSpPr>
        <p:spPr>
          <a:xfrm>
            <a:off x="8001024" y="3429000"/>
            <a:ext cx="285752" cy="64294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верх 7"/>
          <p:cNvSpPr/>
          <p:nvPr/>
        </p:nvSpPr>
        <p:spPr>
          <a:xfrm>
            <a:off x="2643174" y="4500570"/>
            <a:ext cx="285752" cy="64294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8172480" cy="1343012"/>
          </a:xfrm>
        </p:spPr>
        <p:txBody>
          <a:bodyPr/>
          <a:lstStyle/>
          <a:p>
            <a:r>
              <a:rPr lang="ru-RU" sz="4000" b="1" dirty="0" smtClean="0">
                <a:solidFill>
                  <a:srgbClr val="04617B"/>
                </a:solidFill>
              </a:rPr>
              <a:t>Оказание помощи</a:t>
            </a:r>
            <a:br>
              <a:rPr lang="ru-RU" sz="4000" b="1" dirty="0" smtClean="0">
                <a:solidFill>
                  <a:srgbClr val="04617B"/>
                </a:solidFill>
              </a:rPr>
            </a:br>
            <a:r>
              <a:rPr lang="ru-RU" sz="4000" b="1" dirty="0" smtClean="0">
                <a:solidFill>
                  <a:srgbClr val="04617B"/>
                </a:solidFill>
              </a:rPr>
              <a:t> пострадавшим на воде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28596" y="2286000"/>
            <a:ext cx="2428892" cy="4572000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Не давайте утопающему схватить вас. При буксировке утопающего следите, чтобы его голова всё время находилась над водой.</a:t>
            </a:r>
            <a:endParaRPr lang="ru-RU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14678" y="2143116"/>
            <a:ext cx="5649546" cy="3594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8101042" cy="1057260"/>
          </a:xfrm>
        </p:spPr>
        <p:txBody>
          <a:bodyPr/>
          <a:lstStyle/>
          <a:p>
            <a:r>
              <a:rPr lang="ru-RU" sz="4000" b="1" dirty="0" smtClean="0">
                <a:solidFill>
                  <a:srgbClr val="04617B"/>
                </a:solidFill>
              </a:rPr>
              <a:t>Оказание помощи</a:t>
            </a:r>
            <a:br>
              <a:rPr lang="ru-RU" sz="4000" b="1" dirty="0" smtClean="0">
                <a:solidFill>
                  <a:srgbClr val="04617B"/>
                </a:solidFill>
              </a:rPr>
            </a:br>
            <a:r>
              <a:rPr lang="ru-RU" sz="4000" b="1" dirty="0" smtClean="0">
                <a:solidFill>
                  <a:srgbClr val="04617B"/>
                </a:solidFill>
              </a:rPr>
              <a:t> пострадавшим на воде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57158" y="1676400"/>
            <a:ext cx="7715304" cy="457200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Не отплывайте от перевернувшегося судна до прибытия помощи.</a:t>
            </a:r>
            <a:endParaRPr lang="ru-RU" sz="28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2786057"/>
            <a:ext cx="6072230" cy="3870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7815290" cy="1162050"/>
          </a:xfrm>
        </p:spPr>
        <p:txBody>
          <a:bodyPr>
            <a:normAutofit fontScale="90000"/>
          </a:bodyPr>
          <a:lstStyle/>
          <a:p>
            <a:r>
              <a:rPr lang="ru-RU" sz="4400" b="1" dirty="0" smtClean="0"/>
              <a:t>Оказание помощи</a:t>
            </a:r>
            <a:br>
              <a:rPr lang="ru-RU" sz="4400" b="1" dirty="0" smtClean="0"/>
            </a:br>
            <a:r>
              <a:rPr lang="ru-RU" sz="4400" b="1" dirty="0" smtClean="0"/>
              <a:t> пострадавшим на воде</a:t>
            </a:r>
            <a:endParaRPr lang="ru-RU" sz="4400" dirty="0"/>
          </a:p>
        </p:txBody>
      </p:sp>
      <p:sp>
        <p:nvSpPr>
          <p:cNvPr id="5" name="Текст 4"/>
          <p:cNvSpPr>
            <a:spLocks noGrp="1"/>
          </p:cNvSpPr>
          <p:nvPr>
            <p:ph type="body" idx="2"/>
          </p:nvPr>
        </p:nvSpPr>
        <p:spPr>
          <a:xfrm>
            <a:off x="214282" y="2428868"/>
            <a:ext cx="2743200" cy="3000396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/>
              <a:t>Используйте для спасения любые подручные средства.</a:t>
            </a:r>
            <a:endParaRPr lang="ru-RU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53181" y="2428868"/>
            <a:ext cx="6129185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3230" r="5256"/>
          <a:stretch>
            <a:fillRect/>
          </a:stretch>
        </p:blipFill>
        <p:spPr bwMode="auto">
          <a:xfrm>
            <a:off x="2786050" y="2714620"/>
            <a:ext cx="6072230" cy="3873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7600976" cy="1162050"/>
          </a:xfrm>
        </p:spPr>
        <p:txBody>
          <a:bodyPr/>
          <a:lstStyle/>
          <a:p>
            <a:r>
              <a:rPr lang="ru-RU" sz="4400" b="1" dirty="0" smtClean="0"/>
              <a:t>Оказание помощи</a:t>
            </a:r>
            <a:br>
              <a:rPr lang="ru-RU" sz="4400" b="1" dirty="0" smtClean="0"/>
            </a:br>
            <a:r>
              <a:rPr lang="ru-RU" sz="4400" b="1" dirty="0" smtClean="0"/>
              <a:t> пострадавшим на воде</a:t>
            </a:r>
            <a:endParaRPr lang="ru-RU" sz="40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4743456" cy="966782"/>
          </a:xfrm>
        </p:spPr>
        <p:txBody>
          <a:bodyPr>
            <a:noAutofit/>
          </a:bodyPr>
          <a:lstStyle/>
          <a:p>
            <a:r>
              <a:rPr lang="ru-RU" sz="2800" dirty="0" smtClean="0"/>
              <a:t>Поднимайте тонущего из воды только с кормовой части судна</a:t>
            </a:r>
            <a:endParaRPr lang="ru-RU" sz="2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8029604" cy="1162050"/>
          </a:xfrm>
        </p:spPr>
        <p:txBody>
          <a:bodyPr/>
          <a:lstStyle/>
          <a:p>
            <a:r>
              <a:rPr lang="ru-RU" sz="4000" b="1" dirty="0" smtClean="0">
                <a:solidFill>
                  <a:srgbClr val="04617B"/>
                </a:solidFill>
              </a:rPr>
              <a:t>Оказание помощи</a:t>
            </a:r>
            <a:br>
              <a:rPr lang="ru-RU" sz="4000" b="1" dirty="0" smtClean="0">
                <a:solidFill>
                  <a:srgbClr val="04617B"/>
                </a:solidFill>
              </a:rPr>
            </a:br>
            <a:r>
              <a:rPr lang="ru-RU" sz="4000" b="1" dirty="0" smtClean="0">
                <a:solidFill>
                  <a:srgbClr val="04617B"/>
                </a:solidFill>
              </a:rPr>
              <a:t> пострадавшим на воде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7958166" cy="4572000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Доставив пострадавшего на берег очистите ему полость рта и удалите воду из дыхательных путей, лёгких, желудка.</a:t>
            </a:r>
            <a:endParaRPr lang="ru-RU" sz="24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0298" y="2501007"/>
            <a:ext cx="6311917" cy="4082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1571612"/>
            <a:ext cx="8662990" cy="1143000"/>
          </a:xfrm>
        </p:spPr>
        <p:txBody>
          <a:bodyPr>
            <a:normAutofit fontScale="90000"/>
          </a:bodyPr>
          <a:lstStyle/>
          <a:p>
            <a:r>
              <a:rPr lang="ru-RU" sz="4900" b="1" dirty="0" smtClean="0">
                <a:solidFill>
                  <a:srgbClr val="FF0000"/>
                </a:solidFill>
              </a:rPr>
              <a:t>Ваши действия:</a:t>
            </a:r>
            <a:r>
              <a:rPr lang="ru-RU" sz="4900" b="1" dirty="0" smtClean="0"/>
              <a:t/>
            </a:r>
            <a:br>
              <a:rPr lang="ru-RU" sz="4900" b="1" dirty="0" smtClean="0"/>
            </a:br>
            <a:r>
              <a:rPr lang="ru-RU" sz="4900" b="1" dirty="0" smtClean="0"/>
              <a:t>если нога запуталась в водорослях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Picture 9" descr="http://www.sarreg.ru/uploads/posts/2012-01/1326911131_24240238_1209923214_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143116"/>
            <a:ext cx="5831719" cy="38878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11" descr="http://rud.exdat.com/pars_docs/tw_refs/696/695744/695744_html_m25ff710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4" y="2747942"/>
            <a:ext cx="4273185" cy="394337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Ваши действия: </a:t>
            </a:r>
            <a:r>
              <a:rPr lang="ru-RU" sz="4400" b="1" dirty="0" smtClean="0"/>
              <a:t>если заплыли слишком далеко и устали</a:t>
            </a:r>
            <a:endParaRPr lang="ru-RU" sz="4400" b="1" dirty="0"/>
          </a:p>
        </p:txBody>
      </p:sp>
      <p:pic>
        <p:nvPicPr>
          <p:cNvPr id="3" name="Picture 4" descr="http://f.azh.kz/news-kaz/007/016/25plavani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928802"/>
            <a:ext cx="6143668" cy="40957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2" descr="http://cs9946.vkontakte.ru/u52852098/-14/x_6bd68e2a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357754" y="4283352"/>
            <a:ext cx="3786246" cy="257464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1142984"/>
            <a:ext cx="8929718" cy="1143000"/>
          </a:xfrm>
        </p:spPr>
        <p:txBody>
          <a:bodyPr>
            <a:no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Ваши действия:</a:t>
            </a:r>
            <a:br>
              <a:rPr lang="ru-RU" sz="4400" b="1" dirty="0" smtClean="0">
                <a:solidFill>
                  <a:srgbClr val="FF0000"/>
                </a:solidFill>
              </a:rPr>
            </a:br>
            <a:r>
              <a:rPr lang="ru-RU" sz="4400" b="1" dirty="0" smtClean="0">
                <a:ln w="50800"/>
              </a:rPr>
              <a:t> если икроножную мышцу свело судорогой</a:t>
            </a:r>
            <a:endParaRPr lang="ru-RU" sz="4000" dirty="0"/>
          </a:p>
        </p:txBody>
      </p:sp>
      <p:pic>
        <p:nvPicPr>
          <p:cNvPr id="3" name="Picture 15" descr="http://www.test.e-nkama.ru/upload/iblock/fbc/7750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57159" y="2285992"/>
            <a:ext cx="5715040" cy="4286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7106" name="Picture 2" descr="http://img1.liveinternet.ru/images/attach/c/8/101/160/101160653_large_norma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852974">
            <a:off x="5715008" y="2786058"/>
            <a:ext cx="3205150" cy="367001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 rot="21189399">
            <a:off x="435669" y="1705740"/>
            <a:ext cx="8546354" cy="1828800"/>
          </a:xfrm>
        </p:spPr>
        <p:txBody>
          <a:bodyPr>
            <a:noAutofit/>
          </a:bodyPr>
          <a:lstStyle/>
          <a:p>
            <a:pPr algn="ctr"/>
            <a:r>
              <a:rPr lang="ru-RU" sz="5400" dirty="0" smtClean="0"/>
              <a:t>Спасение утопающих –</a:t>
            </a:r>
            <a:br>
              <a:rPr lang="ru-RU" sz="5400" dirty="0" smtClean="0"/>
            </a:br>
            <a:r>
              <a:rPr lang="ru-RU" sz="5400" dirty="0" smtClean="0"/>
              <a:t>дело рук самих утопающих </a:t>
            </a:r>
            <a:br>
              <a:rPr lang="ru-RU" sz="5400" dirty="0" smtClean="0"/>
            </a:br>
            <a:endParaRPr lang="ru-RU" sz="5400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500034" y="3714752"/>
            <a:ext cx="7854696" cy="2915108"/>
          </a:xfrm>
        </p:spPr>
        <p:txBody>
          <a:bodyPr>
            <a:normAutofit/>
          </a:bodyPr>
          <a:lstStyle/>
          <a:p>
            <a:r>
              <a:rPr lang="ru-RU" sz="3000" b="1" i="1" dirty="0" smtClean="0"/>
              <a:t>Тот, кому  угрожает опасность должен сам искать путь к спасению</a:t>
            </a:r>
            <a:r>
              <a:rPr lang="ru-RU" sz="3000" b="1" dirty="0" smtClean="0"/>
              <a:t>.  </a:t>
            </a:r>
          </a:p>
          <a:p>
            <a:r>
              <a:rPr lang="ru-RU" sz="3000" dirty="0" smtClean="0"/>
              <a:t>Говориться в том случае, когда ясно, что помощи со стороны не будет, и попавший в беду должен позаботиться о себе сам.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ВЫВОД: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928802"/>
            <a:ext cx="3757610" cy="4389120"/>
          </a:xfrm>
        </p:spPr>
        <p:txBody>
          <a:bodyPr/>
          <a:lstStyle/>
          <a:p>
            <a:pPr algn="ctr">
              <a:buNone/>
              <a:defRPr/>
            </a:pPr>
            <a:r>
              <a:rPr lang="ru-RU" sz="2400" b="1" dirty="0" smtClean="0">
                <a:solidFill>
                  <a:srgbClr val="00140F"/>
                </a:solidFill>
              </a:rPr>
              <a:t>Соблюдая простые меры </a:t>
            </a:r>
          </a:p>
          <a:p>
            <a:pPr algn="ctr">
              <a:buNone/>
              <a:defRPr/>
            </a:pPr>
            <a:r>
              <a:rPr lang="ru-RU" sz="2400" b="1" dirty="0" smtClean="0">
                <a:solidFill>
                  <a:srgbClr val="00140F"/>
                </a:solidFill>
              </a:rPr>
              <a:t>предосторожности и прислушиваясь к советам специалистов, вы обезопасите себя от несчастных случаев на воде.</a:t>
            </a:r>
          </a:p>
          <a:p>
            <a:endParaRPr lang="ru-RU" dirty="0"/>
          </a:p>
        </p:txBody>
      </p:sp>
      <p:pic>
        <p:nvPicPr>
          <p:cNvPr id="4" name="Picture 6" descr="G:\1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05245" y="2786058"/>
            <a:ext cx="5048275" cy="37862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115</TotalTime>
  <Words>395</Words>
  <Application>Microsoft Office PowerPoint</Application>
  <PresentationFormat>Экран (4:3)</PresentationFormat>
  <Paragraphs>50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Поток</vt:lpstr>
      <vt:lpstr>БЕЗОПАСНОСТЬ НА ВОДЕ  Лето</vt:lpstr>
      <vt:lpstr>Купайтесь только на благоустроенном пляже</vt:lpstr>
      <vt:lpstr>Условия для безопасного купания</vt:lpstr>
      <vt:lpstr>Не переохлаждайтесь и не перегревайтесь</vt:lpstr>
      <vt:lpstr>После приема пищи сделайте перерыв 1,5-2 часа</vt:lpstr>
      <vt:lpstr>Не купайтесь при температуре воды ниже 18 градусов,  а воздуха ниже 22 градусов</vt:lpstr>
      <vt:lpstr> Не находитесь длительное время под палящими лучами солнца </vt:lpstr>
      <vt:lpstr>В холодную воду заходи не сразу, а постепенно</vt:lpstr>
      <vt:lpstr>Не купайтесь во время шторма</vt:lpstr>
      <vt:lpstr>Не купайтесь у крутых обрывистых берегов  с сильным течением, в заболоченных и заросших растительностью местах</vt:lpstr>
      <vt:lpstr>Не подплывайте  к проходящим судам</vt:lpstr>
      <vt:lpstr>Не забирайтесь на технические предупредительные знаки </vt:lpstr>
      <vt:lpstr>Не стойте и на играйте в местах, с которых можно упасть в воду </vt:lpstr>
      <vt:lpstr>Не ныряйте в незнакомых местах. Неизвестно, что там может оказаться на дне</vt:lpstr>
      <vt:lpstr>Не заплывайте на надувных плавательных средствах за границы пляжа. Их может отнести накатной волной. Они могут неожиданно лопнуть. </vt:lpstr>
      <vt:lpstr>Не используйте для передвижения по водоему самодельные плоты </vt:lpstr>
      <vt:lpstr>Не ходите по илистому и заросшему водорослями дну</vt:lpstr>
      <vt:lpstr>Не боритесь с сильным течением. Плывите по течению постепенно приближаясь к берегу</vt:lpstr>
      <vt:lpstr>Самый лучший способ чувствовать себя уверенно на воде – научиться плавать</vt:lpstr>
      <vt:lpstr>Необходимо научиться  отдыхать на воде</vt:lpstr>
      <vt:lpstr>Оказание помощи  пострадавшим на воде</vt:lpstr>
      <vt:lpstr>Оказание помощи  пострадавшим на воде</vt:lpstr>
      <vt:lpstr>Оказание помощи  пострадавшим на воде</vt:lpstr>
      <vt:lpstr>Оказание помощи  пострадавшим на воде</vt:lpstr>
      <vt:lpstr>Оказание помощи  пострадавшим на воде</vt:lpstr>
      <vt:lpstr>Ваши действия: если нога запуталась в водорослях </vt:lpstr>
      <vt:lpstr>Ваши действия: если заплыли слишком далеко и устали</vt:lpstr>
      <vt:lpstr>Ваши действия:  если икроножную мышцу свело судорогой</vt:lpstr>
      <vt:lpstr>Спасение утопающих – дело рук самих утопающих  </vt:lpstr>
      <vt:lpstr>ВЫВОД: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БЕЗОПАСНОСТЬ НА ВОДЕ</dc:title>
  <dc:creator>Admin</dc:creator>
  <cp:lastModifiedBy>Сортавальское отд-е</cp:lastModifiedBy>
  <cp:revision>14</cp:revision>
  <dcterms:created xsi:type="dcterms:W3CDTF">2014-04-13T18:31:31Z</dcterms:created>
  <dcterms:modified xsi:type="dcterms:W3CDTF">2020-05-07T07:49:56Z</dcterms:modified>
</cp:coreProperties>
</file>